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97" r:id="rId2"/>
    <p:sldId id="572" r:id="rId3"/>
    <p:sldId id="565" r:id="rId4"/>
    <p:sldId id="349" r:id="rId5"/>
    <p:sldId id="444" r:id="rId6"/>
    <p:sldId id="834" r:id="rId7"/>
    <p:sldId id="394" r:id="rId8"/>
    <p:sldId id="395" r:id="rId9"/>
    <p:sldId id="582" r:id="rId10"/>
    <p:sldId id="445" r:id="rId11"/>
    <p:sldId id="397" r:id="rId12"/>
    <p:sldId id="447" r:id="rId13"/>
    <p:sldId id="400" r:id="rId14"/>
    <p:sldId id="401" r:id="rId15"/>
    <p:sldId id="402" r:id="rId16"/>
    <p:sldId id="406" r:id="rId17"/>
    <p:sldId id="837" r:id="rId18"/>
    <p:sldId id="298" r:id="rId19"/>
    <p:sldId id="299" r:id="rId20"/>
    <p:sldId id="350" r:id="rId21"/>
    <p:sldId id="383" r:id="rId22"/>
    <p:sldId id="384" r:id="rId23"/>
    <p:sldId id="385" r:id="rId24"/>
    <p:sldId id="387" r:id="rId25"/>
    <p:sldId id="388" r:id="rId26"/>
    <p:sldId id="389" r:id="rId27"/>
    <p:sldId id="391" r:id="rId28"/>
    <p:sldId id="390" r:id="rId29"/>
    <p:sldId id="448" r:id="rId30"/>
    <p:sldId id="449" r:id="rId31"/>
    <p:sldId id="392" r:id="rId32"/>
    <p:sldId id="450" r:id="rId33"/>
    <p:sldId id="405" r:id="rId34"/>
    <p:sldId id="407" r:id="rId35"/>
    <p:sldId id="408" r:id="rId36"/>
    <p:sldId id="386" r:id="rId37"/>
    <p:sldId id="393" r:id="rId38"/>
    <p:sldId id="410" r:id="rId39"/>
    <p:sldId id="411" r:id="rId40"/>
    <p:sldId id="412" r:id="rId41"/>
    <p:sldId id="413" r:id="rId42"/>
    <p:sldId id="838" r:id="rId43"/>
    <p:sldId id="414" r:id="rId44"/>
    <p:sldId id="451" r:id="rId45"/>
    <p:sldId id="415" r:id="rId46"/>
    <p:sldId id="416" r:id="rId47"/>
    <p:sldId id="418" r:id="rId48"/>
    <p:sldId id="417" r:id="rId49"/>
    <p:sldId id="419" r:id="rId50"/>
    <p:sldId id="420" r:id="rId51"/>
    <p:sldId id="452" r:id="rId52"/>
    <p:sldId id="421" r:id="rId53"/>
    <p:sldId id="422" r:id="rId54"/>
    <p:sldId id="425" r:id="rId55"/>
    <p:sldId id="423" r:id="rId56"/>
    <p:sldId id="424" r:id="rId57"/>
    <p:sldId id="426" r:id="rId58"/>
    <p:sldId id="427" r:id="rId59"/>
    <p:sldId id="428" r:id="rId60"/>
    <p:sldId id="429" r:id="rId61"/>
    <p:sldId id="431" r:id="rId62"/>
    <p:sldId id="453" r:id="rId63"/>
    <p:sldId id="432" r:id="rId64"/>
    <p:sldId id="433" r:id="rId65"/>
    <p:sldId id="438" r:id="rId66"/>
    <p:sldId id="454" r:id="rId67"/>
    <p:sldId id="459" r:id="rId68"/>
    <p:sldId id="457" r:id="rId69"/>
    <p:sldId id="458" r:id="rId70"/>
    <p:sldId id="461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0" autoAdjust="0"/>
    <p:restoredTop sz="94162" autoAdjust="0"/>
  </p:normalViewPr>
  <p:slideViewPr>
    <p:cSldViewPr snapToGrid="0">
      <p:cViewPr varScale="1">
        <p:scale>
          <a:sx n="124" d="100"/>
          <a:sy n="124" d="100"/>
        </p:scale>
        <p:origin x="131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</a:t>
            </a:r>
            <a:r>
              <a:rPr lang="en-US" baseline="0" dirty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/>
              <a:t>std</a:t>
            </a:r>
            <a:r>
              <a:rPr lang="en-US" sz="1200" dirty="0"/>
              <a:t> error is more</a:t>
            </a:r>
            <a:r>
              <a:rPr lang="en-US" sz="1200" baseline="0" dirty="0"/>
              <a:t> than the coefficient you can’t really trust the coefficient since it could be positive or negative…the model couldn’t figure it out.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10/16/23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10/16/23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10/16/23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10/16/23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10/16/23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4" Type="http://schemas.openxmlformats.org/officeDocument/2006/relationships/image" Target="../media/image3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10/16/23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Too many predictors start to inject noise not signal 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Not adhering to a priori partitioning – </a:t>
            </a:r>
            <a:r>
              <a:rPr lang="en-US" sz="2200" i="1" dirty="0">
                <a:latin typeface="Franklin Gothic Book" pitchFamily="34" charset="0"/>
              </a:rPr>
              <a:t>up next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dirty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Consequence:  Deployed model will not work as well as expected with completely new data.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1A5FB38-74F2-5D47-A775-AB0E0CCC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not always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14ED30B5-3962-294C-824D-CC04CDFC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now out of business but leveraged chemistry &amp; modeling for it’s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  <p:sp>
        <p:nvSpPr>
          <p:cNvPr id="76" name="Footer Placeholder 5">
            <a:extLst>
              <a:ext uri="{FF2B5EF4-FFF2-40B4-BE49-F238E27FC236}">
                <a16:creationId xmlns:a16="http://schemas.microsoft.com/office/drawing/2014/main" id="{9F10186E-7B18-9346-B7E5-6D6426C24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6033828-A9F3-F84B-8E44-FCE10CDBD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Methods: Classification and </a:t>
            </a:r>
            <a:r>
              <a:rPr lang="en-US" altLang="en-US" u="sng" dirty="0">
                <a:latin typeface="Franklin Gothic Book" pitchFamily="34" charset="0"/>
              </a:rPr>
              <a:t>Prediction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4024948-E463-764F-B1B4-58E5D4C9D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1" y="1714500"/>
            <a:ext cx="5238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 using linear regression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3340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is an initial starting algorithm. It puts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02" y="3960145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3257694-CBCA-0A4F-BFA8-7C59569A3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6414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0.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dirty="0"/>
                    <a:t> </a:t>
                  </a:r>
                  <a:r>
                    <a:rPr lang="en-US" dirty="0"/>
                    <a:t>-0.5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>
                  <a:blip r:embed="rId3"/>
                  <a:stretch>
                    <a:fillRect l="-750" b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477561"/>
              </p:ext>
            </p:extLst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0.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dirty="0"/>
                    <a:t> </a:t>
                  </a:r>
                  <a:r>
                    <a:rPr lang="en-US" dirty="0"/>
                    <a:t>-0.5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>
                  <a:blip r:embed="rId3"/>
                  <a:stretch>
                    <a:fillRect l="-750" b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F86F6-69F4-E44A-A229-A46DCB5869E2}"/>
              </a:ext>
            </a:extLst>
          </p:cNvPr>
          <p:cNvSpPr/>
          <p:nvPr/>
        </p:nvSpPr>
        <p:spPr>
          <a:xfrm>
            <a:off x="1286933" y="3496733"/>
            <a:ext cx="7459134" cy="440267"/>
          </a:xfrm>
          <a:prstGeom prst="rect">
            <a:avLst/>
          </a:prstGeom>
          <a:solidFill>
            <a:srgbClr val="A51C3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all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35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C_Regression.R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98856-D1A5-824F-835D-56AC03F7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92" y="3007895"/>
            <a:ext cx="3720283" cy="118410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number of rooms and housing prices.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692855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Reviewing beta coefficients can explain relationships, some positive, some negative &gt;&gt;&gt;</a:t>
            </a:r>
          </a:p>
        </p:txBody>
      </p:sp>
      <p:sp>
        <p:nvSpPr>
          <p:cNvPr id="10" name="Oval 9"/>
          <p:cNvSpPr/>
          <p:nvPr/>
        </p:nvSpPr>
        <p:spPr>
          <a:xfrm>
            <a:off x="637236" y="3742478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Holding all other inputs constant </a:t>
            </a:r>
            <a:r>
              <a:rPr lang="en-US" dirty="0"/>
              <a:t>the median price would increase $3655 for each room.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AC6495A-84FB-CE45-A81C-66816895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F009198-D96F-E943-9C87-9741A642E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4A0423-B2D5-1646-86F9-1D8CF70D4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make accurate predictions about the future?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21D1001-942F-294E-B190-F0498FEF4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12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39678D3-32D2-2D4B-81E0-91049E998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D815C98-8ED6-DA41-A462-F9829543C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EBDB9A-A73C-8F4B-9173-C7F9882A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3C3A30A-9D0A-2B43-A615-F95A0DE5D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/>
              <a:t>Remember the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090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Problem Formulation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Predict Toyota Prices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Define data requirements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Use car attributes 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Explore the data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in script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Perform Analysis &amp; Create Project Artifacts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fit a linear regression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Asses/Adjust the Project Artifacts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Adj. R-Squared, P-Values etc.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Communicate Results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examine the coefficients and readout Adj R^2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Document to make it repeatable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Keep notes in script</a:t>
            </a:r>
          </a:p>
        </p:txBody>
      </p:sp>
      <p:sp>
        <p:nvSpPr>
          <p:cNvPr id="7" name="Shape 836"/>
          <p:cNvSpPr/>
          <p:nvPr/>
        </p:nvSpPr>
        <p:spPr>
          <a:xfrm>
            <a:off x="34620" y="143037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143037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143037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143037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Results</a:t>
            </a:r>
          </a:p>
        </p:txBody>
      </p:sp>
      <p:sp>
        <p:nvSpPr>
          <p:cNvPr id="12" name="Shape 841"/>
          <p:cNvSpPr/>
          <p:nvPr/>
        </p:nvSpPr>
        <p:spPr>
          <a:xfrm>
            <a:off x="7634529" y="143037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</a:p>
        </p:txBody>
      </p:sp>
      <p:sp>
        <p:nvSpPr>
          <p:cNvPr id="21" name="Shape 839"/>
          <p:cNvSpPr/>
          <p:nvPr/>
        </p:nvSpPr>
        <p:spPr>
          <a:xfrm>
            <a:off x="3162184" y="142560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</a:p>
        </p:txBody>
      </p:sp>
      <p:sp>
        <p:nvSpPr>
          <p:cNvPr id="22" name="Shape 839"/>
          <p:cNvSpPr/>
          <p:nvPr/>
        </p:nvSpPr>
        <p:spPr>
          <a:xfrm>
            <a:off x="4456906" y="143513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90820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26118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-260986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13256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108009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40328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94A99A6-A122-7241-A528-F88FE1CED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00837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505497B-833F-C649-8126-B4C28DC53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1D592AA-17AC-774D-8119-5A393CA4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2463617" y="5231983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1995084-0CA9-6D42-8B1A-615F443D0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R, script 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8DC6-A5F2-4C44-B5E1-CC6718870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B6EC10E-0713-A647-89AD-F2F2FABE0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34BB452-FA0D-474F-9C83-B1E1F41EE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D23BDEA-A70E-C341-89CB-E01AE32E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546694E-9D07-014F-9337-9E170913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EF1774D-7B2F-764C-8342-3A2A433C4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average amount that the coefficients vary 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5D227B7-0814-9544-B047-9C1F84968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0.  In another way, values away from 0 indicate a real relationship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8C65AE5-8B9A-D746-AE91-5E9B13934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54A954B-6362-5747-912F-EEB797EE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7C6D381-AD02-C742-899A-CB82C6B0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47F358C-CA0D-0649-88E5-16AFA2EF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A385-5F86-6A42-BA4C-E9132354F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A807167-92BA-9C47-8FAE-FAE64B31C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C3444DF-7ADD-EC4E-9B1F-D0667D3EE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13EE7097-FFEF-F148-8B51-7DCC45D6B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6262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05170"/>
              </p:ext>
            </p:extLst>
          </p:nvPr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9368-192E-8240-B2C8-6DEBFA2309BE}"/>
              </a:ext>
            </a:extLst>
          </p:cNvPr>
          <p:cNvSpPr txBox="1"/>
          <p:nvPr/>
        </p:nvSpPr>
        <p:spPr>
          <a:xfrm>
            <a:off x="7705083" y="1647125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A023A-2467-8147-9D54-8383663A669D}"/>
              </a:ext>
            </a:extLst>
          </p:cNvPr>
          <p:cNvSpPr txBox="1"/>
          <p:nvPr/>
        </p:nvSpPr>
        <p:spPr>
          <a:xfrm>
            <a:off x="3653588" y="1647125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ABSOLUTE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6DB6D-F1A1-6F41-B598-E2E386F5FF96}"/>
              </a:ext>
            </a:extLst>
          </p:cNvPr>
          <p:cNvSpPr txBox="1"/>
          <p:nvPr/>
        </p:nvSpPr>
        <p:spPr>
          <a:xfrm>
            <a:off x="4983405" y="1647125"/>
            <a:ext cx="5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2807-C57F-114B-995A-E1EC02FF2734}"/>
              </a:ext>
            </a:extLst>
          </p:cNvPr>
          <p:cNvSpPr txBox="1"/>
          <p:nvPr/>
        </p:nvSpPr>
        <p:spPr>
          <a:xfrm>
            <a:off x="2798610" y="1647125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70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FDCE6B2-0B24-D046-9D4E-36EB93C6F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10/16/23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5317</TotalTime>
  <Words>3255</Words>
  <Application>Microsoft Macintosh PowerPoint</Application>
  <PresentationFormat>On-screen Show (4:3)</PresentationFormat>
  <Paragraphs>771</Paragraphs>
  <Slides>70</Slides>
  <Notes>21</Notes>
  <HiddenSlides>2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Franklin Gothic Book</vt:lpstr>
      <vt:lpstr>Helvetica Neue</vt:lpstr>
      <vt:lpstr>Open Sans</vt:lpstr>
      <vt:lpstr>Wingdings 2</vt:lpstr>
      <vt:lpstr>1_Office Theme</vt:lpstr>
      <vt:lpstr>think-cell Slide</vt:lpstr>
      <vt:lpstr>Regression</vt:lpstr>
      <vt:lpstr>Your Data Mining Toolbox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Another view of overfitting to a problem…</vt:lpstr>
      <vt:lpstr>Overfitting, continued.</vt:lpstr>
      <vt:lpstr>Minimize Overfitting - Partitioning</vt:lpstr>
      <vt:lpstr>Minimize Overfitting - Partitioning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Remember the Workflow?</vt:lpstr>
      <vt:lpstr>Let’s practice.</vt:lpstr>
      <vt:lpstr>Regression is susceptible to multi-colinearity</vt:lpstr>
      <vt:lpstr>Regression is susceptible to multi-colinearity</vt:lpstr>
      <vt:lpstr>Back to R, script D!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MAPE</vt:lpstr>
      <vt:lpstr>Back to script D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277</cp:revision>
  <dcterms:created xsi:type="dcterms:W3CDTF">2018-05-23T17:24:59Z</dcterms:created>
  <dcterms:modified xsi:type="dcterms:W3CDTF">2023-10-17T02:02:03Z</dcterms:modified>
</cp:coreProperties>
</file>